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71100" cy="7556500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38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64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altLang="sl-SI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en-US" altLang="sl-SI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en-US" altLang="sl-SI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en-US" altLang="sl-SI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F5AA69FD-D453-4FAF-AD5A-D9F3755327AD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087388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0B7BEE2E-55A4-4007-9CE9-7DF424C88B9A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C6253F19-841C-430A-A6D9-5768699952C0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10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297F0426-02F9-461C-ABF0-AB742453A59F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11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AD5D536F-FC48-4132-91BD-7DCC34C77670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12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C523E8DB-AE8A-46EA-935E-48A3F4240D9E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13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CBCB5B9D-1D51-41A4-83DA-61A52C411776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14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C941EB0F-5F79-42F9-9A8F-F836821B79AB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15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DA660EF2-6BA2-4F3F-99F4-28C5382DC857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16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D66E331D-0DFE-4A29-9110-A29BEF800ACB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17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31ECDA51-8CDF-4518-A38C-10E73ED1656D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2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75411E31-093C-461D-A303-BA11B516CDFF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3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BFF319AD-2BCE-4E19-AB93-81BA474096A3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C283C5B9-1F12-4FEF-8B93-B0DF4A00A8AA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5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1C366D87-5E10-42B0-91A6-3DB0B3712F9C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6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4FC149B7-DF43-4BD9-B821-D6FCD8D07D6B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7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E206908F-5E2C-4DB5-BDFA-DDF910925449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8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B751A7A0-77D7-4E5B-9A25-07B246E1B2FC}" type="slidenum">
              <a:rPr lang="en-US" altLang="sl-SI" sz="1400">
                <a:solidFill>
                  <a:srgbClr val="000000"/>
                </a:solidFill>
                <a:latin typeface="Times New Roman" pitchFamily="18" charset="0"/>
              </a:rPr>
              <a:pPr eaLnBrk="1"/>
              <a:t>9</a:t>
            </a:fld>
            <a:endParaRPr lang="en-US" altLang="sl-SI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59800" cy="16192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11300" y="4281488"/>
            <a:ext cx="704850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69C269E-690C-4371-8C01-6D3787F4EB55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9115145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D5364C-1F4C-40F2-8344-A291DF9ACF9B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12621530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304088" y="100013"/>
            <a:ext cx="2266950" cy="665321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503238" y="100013"/>
            <a:ext cx="6648450" cy="665321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3AAA15-43C3-4E89-8EFC-E8614BABDE0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87205123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59800" cy="16192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11300" y="4281488"/>
            <a:ext cx="704850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E43ED6-D203-4ACE-87A7-7D2822EB9A5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837593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59FD49-19C0-4583-A5F0-BE85B3713E8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4979333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5338" y="4856163"/>
            <a:ext cx="8561387" cy="150018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95338" y="3201988"/>
            <a:ext cx="8561387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350DEC-394C-46A5-91CC-1257428615A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3593175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511300" y="4281488"/>
            <a:ext cx="3448050" cy="3271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11750" y="4281488"/>
            <a:ext cx="3448050" cy="3271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F5ECB0-5154-471A-B3F1-F1422583D90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23140411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64625" cy="1258887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03238" y="1690688"/>
            <a:ext cx="4449762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3238" y="2397125"/>
            <a:ext cx="4449762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116513" y="1690688"/>
            <a:ext cx="4451350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116513" y="2397125"/>
            <a:ext cx="4451350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3B5D431-4C9D-40A0-A082-E58DB619096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1352820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48168C-C2D0-432D-99B1-8C8A27504E08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2290775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F6BE07-F018-4CCF-AB43-55B32276544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3288049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3112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37000" y="301625"/>
            <a:ext cx="5630863" cy="6448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03238" y="1581150"/>
            <a:ext cx="3313112" cy="5168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C6D9D1-43AB-4BD8-AD45-18A14BD242BD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055579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B8E8DB-7874-4A20-A22F-68063B4CF44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4204931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73263" y="5289550"/>
            <a:ext cx="6043612" cy="623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73263" y="674688"/>
            <a:ext cx="6043612" cy="4533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dirty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73263" y="5913438"/>
            <a:ext cx="6043612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4C9566-CD96-481E-885C-39CE18A020A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3548179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259771-2559-4A13-A617-946445F9BE4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0102692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175500" y="2032000"/>
            <a:ext cx="2138363" cy="55213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755650" y="2032000"/>
            <a:ext cx="6267450" cy="55213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16069A-D1EA-4127-9A7E-FFADE1193FEB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889290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5338" y="4856163"/>
            <a:ext cx="8561387" cy="150018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95338" y="3201988"/>
            <a:ext cx="8561387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9059487-5108-4AED-8AE1-A8DAC120284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309745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4525" cy="498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10163" y="1768475"/>
            <a:ext cx="4454525" cy="498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1E1042-4703-442C-A848-25BBD4EBA7C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901878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64625" cy="1258887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03238" y="1690688"/>
            <a:ext cx="4449762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3238" y="2397125"/>
            <a:ext cx="4449762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116513" y="1690688"/>
            <a:ext cx="4451350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116513" y="2397125"/>
            <a:ext cx="4451350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93C1F5E-5A4E-442D-BAD0-5105C8A499D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18555744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121B19-3196-4142-A226-8D0C71B7F5E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797099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F0F625-2A40-4F22-9AE3-DE87F23D9915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3533649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3112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37000" y="301625"/>
            <a:ext cx="5630863" cy="6448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03238" y="1581150"/>
            <a:ext cx="3313112" cy="5168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D24908-F3C7-49DB-B21E-CA7367E8E7A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914543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73263" y="5289550"/>
            <a:ext cx="6043612" cy="623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73263" y="674688"/>
            <a:ext cx="6043612" cy="4533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dirty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73263" y="5913438"/>
            <a:ext cx="6043612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42824D-D7C9-49B0-B535-E00441D70EA5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295507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venir Roman" charset="0"/>
              </a:defRPr>
            </a:lvl1pPr>
          </a:lstStyle>
          <a:p>
            <a:fld id="{F2F93A3E-ED88-4E96-9E92-F39737D166F7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00013"/>
            <a:ext cx="90678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14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5241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txStyles>
    <p:titleStyle>
      <a:lvl1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2pPr>
      <a:lvl3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3pPr>
      <a:lvl4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4pPr>
      <a:lvl5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5pPr>
      <a:lvl6pPr marL="25146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6pPr>
      <a:lvl7pPr marL="29718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7pPr>
      <a:lvl8pPr marL="34290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8pPr>
      <a:lvl9pPr marL="38862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9pPr>
    </p:titleStyle>
    <p:bodyStyle>
      <a:lvl1pPr marL="342900" indent="-342900" algn="ctr" defTabSz="457200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ctr" defTabSz="457200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ctr" defTabSz="457200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ctr" defTabSz="457200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ctr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venir Roman" charset="0"/>
              </a:defRPr>
            </a:lvl1pPr>
          </a:lstStyle>
          <a:p>
            <a:fld id="{BC436341-BCC3-400D-8ABC-EC82C05AC78D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032000"/>
            <a:ext cx="8558213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11300" y="4281488"/>
            <a:ext cx="7048500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/>
  <p:txStyles>
    <p:titleStyle>
      <a:lvl1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2pPr>
      <a:lvl3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3pPr>
      <a:lvl4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4pPr>
      <a:lvl5pPr algn="ctr" defTabSz="457200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 PGothic" pitchFamily="34" charset="-128"/>
          <a:cs typeface="Times New Roman" pitchFamily="16" charset="0"/>
        </a:defRPr>
      </a:lvl5pPr>
      <a:lvl6pPr marL="25146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6pPr>
      <a:lvl7pPr marL="29718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7pPr>
      <a:lvl8pPr marL="34290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8pPr>
      <a:lvl9pPr marL="3886200" indent="-228600" algn="ctr" defTabSz="457200" rtl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Times New Roman" pitchFamily="16" charset="0"/>
        </a:defRPr>
      </a:lvl9pPr>
    </p:titleStyle>
    <p:bodyStyle>
      <a:lvl1pPr marL="342900" indent="-342900" algn="ctr" defTabSz="457200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ctr" defTabSz="457200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ctr" defTabSz="457200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ctr" defTabSz="457200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ctr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ctr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tmp"/><Relationship Id="rId4" Type="http://schemas.openxmlformats.org/officeDocument/2006/relationships/image" Target="../media/image4.jpeg"/><Relationship Id="rId9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2852738"/>
            <a:ext cx="9070975" cy="126206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en-US" altLang="sl-SI" sz="2500" b="1" dirty="0" smtClean="0">
                <a:solidFill>
                  <a:srgbClr val="007FD4"/>
                </a:solidFill>
                <a:latin typeface="Arial Bold" charset="0"/>
              </a:rPr>
              <a:t>STRATEŠKA KONFERENCA ELEKTRODISTRIBUCIJE 2015</a:t>
            </a:r>
            <a:r>
              <a:rPr lang="en-US" altLang="sl-SI" sz="2500" dirty="0" smtClean="0">
                <a:solidFill>
                  <a:srgbClr val="007FD4"/>
                </a:solidFill>
                <a:latin typeface="Arial Bold" charset="0"/>
              </a:rPr>
              <a:t/>
            </a:r>
            <a:br>
              <a:rPr lang="en-US" altLang="sl-SI" sz="2500" dirty="0" smtClean="0">
                <a:solidFill>
                  <a:srgbClr val="007FD4"/>
                </a:solidFill>
                <a:latin typeface="Arial Bold" charset="0"/>
              </a:rPr>
            </a:br>
            <a:r>
              <a:rPr lang="en-US" altLang="sl-SI" sz="2500" dirty="0" smtClean="0">
                <a:solidFill>
                  <a:srgbClr val="007FD4"/>
                </a:solidFill>
                <a:latin typeface="Arial Bold" charset="0"/>
              </a:rPr>
              <a:t/>
            </a:r>
            <a:br>
              <a:rPr lang="en-US" altLang="sl-SI" sz="2500" dirty="0" smtClean="0">
                <a:solidFill>
                  <a:srgbClr val="007FD4"/>
                </a:solidFill>
                <a:latin typeface="Arial Bold" charset="0"/>
              </a:rPr>
            </a:br>
            <a:r>
              <a:rPr lang="sl-SI" altLang="sl-SI" sz="1800" dirty="0" smtClean="0">
                <a:solidFill>
                  <a:srgbClr val="007FD4"/>
                </a:solidFill>
                <a:latin typeface="Arial Bold" charset="0"/>
              </a:rPr>
              <a:t>Radko Carli u.d.i.e.</a:t>
            </a:r>
            <a:r>
              <a:rPr lang="en-US" altLang="sl-SI" sz="1800" dirty="0" smtClean="0">
                <a:solidFill>
                  <a:srgbClr val="007FD4"/>
                </a:solidFill>
                <a:latin typeface="Arial Bold" charset="0"/>
              </a:rPr>
              <a:t/>
            </a:r>
            <a:br>
              <a:rPr lang="en-US" altLang="sl-SI" sz="1800" dirty="0" smtClean="0">
                <a:solidFill>
                  <a:srgbClr val="007FD4"/>
                </a:solidFill>
                <a:latin typeface="Arial Bold" charset="0"/>
              </a:rPr>
            </a:br>
            <a:r>
              <a:rPr lang="en-US" altLang="sl-SI" sz="1800" dirty="0" smtClean="0">
                <a:solidFill>
                  <a:srgbClr val="007FD4"/>
                </a:solidFill>
                <a:latin typeface="Arial Bold" charset="0"/>
              </a:rPr>
              <a:t>Maribor, 23. </a:t>
            </a:r>
            <a:r>
              <a:rPr lang="en-US" altLang="sl-SI" sz="1800" dirty="0" err="1" smtClean="0">
                <a:solidFill>
                  <a:srgbClr val="007FD4"/>
                </a:solidFill>
                <a:latin typeface="Arial Bold" charset="0"/>
              </a:rPr>
              <a:t>april</a:t>
            </a:r>
            <a:r>
              <a:rPr lang="en-US" altLang="sl-SI" sz="1800" dirty="0" smtClean="0">
                <a:solidFill>
                  <a:srgbClr val="007FD4"/>
                </a:solidFill>
                <a:latin typeface="Arial Bold" charset="0"/>
              </a:rPr>
              <a:t>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STARANJE DISTRIBUCIJSKEGA OMREŽJA 2</a:t>
            </a:r>
            <a:br>
              <a:rPr lang="sl-SI" altLang="sl-SI" sz="2500" smtClean="0">
                <a:solidFill>
                  <a:srgbClr val="007FD4"/>
                </a:solidFill>
                <a:latin typeface="Arial Bold" charset="0"/>
              </a:rPr>
            </a:b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dirty="0" smtClean="0"/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/>
              <a:t>Pomanjkanje investicijskih vlaganj v omrežje povzroča staranje omrežja.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/>
              <a:t>Danes govorimo o že dvotretjinski odpisanosti omrežja.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/>
              <a:t>Takšno omrežje vse bolj povzroča težave pri zagotavljanju kakovosti dobave električne energije, zmanjšuje odpornost omrežja ob naravnih ujmah, zmanjšuje možnost priklapljanja novih odjemalcev in razpršenih virov električne energije v distribucijsko omrežje.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/>
              <a:t>Ohranjanje distribucijskega omrežja v dobri kondiciji in nadaljnji razvoj omrežja sta ogrožena.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b="1" dirty="0" smtClean="0"/>
              <a:t>Rešitve financiranja dodatnih investicijskih vlaganj ne vidimo v povečanju zadolževanja podjetij, ampak v odločitvi lastnika, da se donos v podjetjih v celoti nameni za vlaganja v omrežje. </a:t>
            </a:r>
          </a:p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dirty="0" smtClean="0">
              <a:solidFill>
                <a:srgbClr val="4C4C4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5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UREDITEV RAZMEJITVE 110 kV OMREŽJA 1</a:t>
            </a:r>
            <a:br>
              <a:rPr lang="sl-SI" altLang="sl-SI" sz="2500" smtClean="0">
                <a:solidFill>
                  <a:srgbClr val="007FD4"/>
                </a:solidFill>
                <a:latin typeface="Arial Bold" charset="0"/>
              </a:rPr>
            </a:b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/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/>
              <a:t>MzI na podlagi EZ-1 pripravlja uredbo o razmejitvi 110-kilovoltnega omrežja na distribucijski in prenosni del.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/>
              <a:t>Na podlagi besedila predloga uredbe bo del distribucijskega omrežja prešel v prenosno omrežje. Ta prenos pa prinaša: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Formalnopravna ureditev razmerij distribucije in ELES-a za vsak posamezni element prenosa (služnosti, dostop, uporaba sekundarnih sistemov, TK in IT povezav - podvajanje funkcij).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Dodatni dogovori o sodelovanju na področju vodenja - podaljševanje postopkov dela, vodenja, odločanja in nadzora.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Povečanje stroškov delovanja sistema zaradi razsežnosti 110 kV omrežja in obvladovanja terena ter napovedanih dodatnih zaposlitev pri ELES-u.</a:t>
            </a:r>
          </a:p>
          <a:p>
            <a:pPr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51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UREDITEV RAZMEJITVE 110 kV OMREŽJA 2</a:t>
            </a:r>
            <a:br>
              <a:rPr lang="sl-SI" altLang="sl-SI" sz="2500" smtClean="0">
                <a:solidFill>
                  <a:srgbClr val="007FD4"/>
                </a:solidFill>
                <a:latin typeface="Arial Bold" charset="0"/>
              </a:rPr>
            </a:b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>
              <a:ea typeface="Arial" pitchFamily="34" charset="0"/>
            </a:endParaRP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Sistem bo izpostavljen večjim tveganjem pri obvladovanju havarijskih razmer. 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Pričakovati je upad kvalitete distribucijske dejavnosti in obravnave planskih dogodkov v 110-kilovoltni mreži.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Poslovni in pravni izziv prenosa delov 110-kilovoltnega omrežja.</a:t>
            </a:r>
          </a:p>
          <a:p>
            <a:pPr marL="800100" lvl="1" indent="-34290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>
              <a:ea typeface="Arial" pitchFamily="34" charset="0"/>
            </a:endParaRP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/>
              <a:t>Ob drugačni razmejitvi 110-kilovoltnega omrežja na distribucijsko in prenosno omrežje se še vedno pojavljata dve bistveni vprašanji in sicer: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Kakšen bo vpliv za odjemalca s stališča stroškov sistema in kvalitete dobave električne energije? </a:t>
            </a:r>
          </a:p>
          <a:p>
            <a:pPr marL="800100" lvl="1" indent="-342900" algn="l" eaLnBrk="1">
              <a:lnSpc>
                <a:spcPct val="93000"/>
              </a:lnSpc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ea typeface="Arial" pitchFamily="34" charset="0"/>
              </a:rPr>
              <a:t>Kdo bo skrbel za razvoj 110-kilovoltnega omrežja v prihajajočih razvojnih načrtih?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PAMETNA OMREŽJA - SMART GRID ZA EDP NIČ NOVEGA 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algn="l" eaLnBrk="1" hangingPunct="1">
              <a:lnSpc>
                <a:spcPct val="80000"/>
              </a:lnSpc>
            </a:pPr>
            <a:endParaRPr lang="sl-SI" altLang="sl-SI" sz="2000" dirty="0" smtClean="0"/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Informacijsko-komunikacijske tehnologije se v EDP uporabljajo že desetletja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Sisteme zaščite in vodenja, napredne merilne sisteme, IKT, avtomatizacijo omrežja, t.i. </a:t>
            </a:r>
            <a:r>
              <a:rPr lang="sl-SI" altLang="en-US" sz="2000" dirty="0" smtClean="0"/>
              <a:t>“</a:t>
            </a:r>
            <a:r>
              <a:rPr lang="sl-SI" altLang="sl-SI" sz="2000" dirty="0" smtClean="0"/>
              <a:t>sekundarne sisteme</a:t>
            </a:r>
            <a:r>
              <a:rPr lang="sl-SI" altLang="en-US" sz="2000" dirty="0" smtClean="0"/>
              <a:t>”</a:t>
            </a:r>
            <a:r>
              <a:rPr lang="sl-SI" altLang="sl-SI" sz="2000" dirty="0" smtClean="0"/>
              <a:t> ... bi lahko že zdavnaj preimenovali v Smart Grid (Aktivna, Pametna omrežja …).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EDP v Sloveniji niso nikoli zaostajala in tudi danes v nobenem pogledu ne zaostajajo za razvitimi državami. </a:t>
            </a:r>
            <a:r>
              <a:rPr lang="sl-SI" altLang="sl-SI" sz="2000" dirty="0" smtClean="0">
                <a:solidFill>
                  <a:srgbClr val="FF0000"/>
                </a:solidFill>
              </a:rPr>
              <a:t>Včerajšnji podatek iz Financ.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Čeprav EDP po nepisanem pravilu množično uvajajo le preizkušene tehnologije, le te vedno temeljijo na zadnjem stanju tehnike.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Dinamika uvajanja je odvisna od ekonomičnosti rešitve in velikokrat omejena z razpoložljivimi investicijskimi sredstvi.</a:t>
            </a:r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906042"/>
            <a:ext cx="9289032" cy="491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</a:t>
            </a:r>
            <a:r>
              <a:rPr lang="pl-PL" altLang="sl-SI" sz="2500" smtClean="0">
                <a:solidFill>
                  <a:srgbClr val="007FD4"/>
                </a:solidFill>
                <a:latin typeface="Arial Bold" charset="0"/>
              </a:rPr>
              <a:t>RAZVOJ NA PODROČJU PAMETNIH OMREŽIJ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sl-SI" altLang="sl-SI" sz="2000" dirty="0" smtClean="0"/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</a:pPr>
            <a:r>
              <a:rPr lang="sl-SI" altLang="sl-SI" sz="2000" dirty="0" smtClean="0"/>
              <a:t>Razvoj vodenja, zaščite, merjenja, telekomunikacij, informatike … je vedno potekal v tesnem sodelovanju z domačo elektroindustrijo, razvojnimi inštituti, znanstveno – izobraževalnimi ustanovami.  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</a:pPr>
            <a:r>
              <a:rPr lang="sl-SI" altLang="sl-SI" sz="2000" dirty="0" smtClean="0"/>
              <a:t>Mnoga slovenska podjetja so se s produkti, ki so bili razviti in preizkušeni v slovenskih EDP, uspešno uveljavila na tujih trgih.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</a:pPr>
            <a:r>
              <a:rPr lang="sl-SI" altLang="sl-SI" sz="2000" dirty="0" smtClean="0"/>
              <a:t>splošna spoznanja in predvidevanja nadaljnjega razvoja smo zapisali v Program razvoja pametnih omrežij v Sloveniji. Sodelovali smo tudi pri pripravi Operativnega načrta razvoja. 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</a:pPr>
            <a:r>
              <a:rPr lang="sl-SI" altLang="sl-SI" sz="2000" dirty="0" smtClean="0"/>
              <a:t>EDP sodelujemo v številnih slovenskih in mednarodnih razvojnih projektih s področja Pametnih omrežij.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</a:pPr>
            <a:endParaRPr lang="sl-SI" altLang="sl-SI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dirty="0" smtClean="0">
                <a:solidFill>
                  <a:srgbClr val="007FD4"/>
                </a:solidFill>
                <a:latin typeface="Arial Bold" charset="0"/>
              </a:rPr>
              <a:t>DOSEŽKI IN IZZIVI – </a:t>
            </a:r>
            <a:r>
              <a:rPr lang="pl-PL" altLang="sl-SI" sz="2500" dirty="0" smtClean="0">
                <a:solidFill>
                  <a:srgbClr val="007FD4"/>
                </a:solidFill>
                <a:latin typeface="Arial Bold" charset="0"/>
              </a:rPr>
              <a:t>VPELJAVA SODOBNEGA PROGRAMA ZA PODPORO PRI UPRAVLJANJU S SREDSTVI 1</a:t>
            </a:r>
            <a:endParaRPr lang="en-US" altLang="sl-SI" sz="2500" dirty="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sl-SI" altLang="sl-SI" sz="2000" smtClean="0"/>
          </a:p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l-SI" altLang="sl-SI" sz="2000" smtClean="0"/>
              <a:t>Na področju upravljanja in vzdrževanja elektroenergetskih naprav (sredstev ter opreme) se procesi trenutno izvajajo v različnih lastno razvitih IT-okoljih.</a:t>
            </a:r>
          </a:p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l-SI" altLang="sl-SI" sz="2000" smtClean="0"/>
              <a:t>Upravljanje sredstev in procesov vzdrževanja tako ni v celoti centralizirano ter popolno standardizirano. </a:t>
            </a:r>
          </a:p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l-SI" altLang="sl-SI" sz="2000" smtClean="0"/>
              <a:t>Zaradi opisanega obstaja potreba po integrirani informacijski rešitvi za upravljanje strateških sredstev ter storitvah upravljanja.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dirty="0" smtClean="0">
                <a:solidFill>
                  <a:srgbClr val="007FD4"/>
                </a:solidFill>
                <a:latin typeface="Arial Bold" charset="0"/>
              </a:rPr>
              <a:t>DOSEŽKI IN IZZIVI – </a:t>
            </a:r>
            <a:r>
              <a:rPr lang="pl-PL" altLang="sl-SI" sz="2500" dirty="0" smtClean="0">
                <a:solidFill>
                  <a:srgbClr val="007FD4"/>
                </a:solidFill>
                <a:latin typeface="Arial Bold" charset="0"/>
              </a:rPr>
              <a:t>VPELJAVA SODOBNEGA PROGRAMA ZA PODPORO PRI UPRAVLJANJU S SREDSTVI 2</a:t>
            </a:r>
            <a:endParaRPr lang="en-US" altLang="sl-SI" sz="2500" dirty="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sl-SI" altLang="sl-SI" sz="2000" dirty="0" smtClean="0"/>
          </a:p>
          <a:p>
            <a:pPr algn="l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l-SI" altLang="sl-SI" sz="2000" dirty="0" smtClean="0"/>
              <a:t>Pri tem pričakujemo naslednje učinke: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	Neposredne finančne učinke.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	Preglednost poslovanja in zajem znanja.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	Večja sledljivost in preglednost.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 Zmanjšanje tveganj zaradi nespoštovanja predpisov.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 Povečanje zadovoljstva uporabnikov.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	Povečanje zadovoljstva podpornih skupin in podizvajalcev.</a:t>
            </a:r>
          </a:p>
          <a:p>
            <a:pPr marL="800100" lvl="1" indent="-342900" algn="l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sl-SI" altLang="sl-SI" sz="2000" dirty="0" smtClean="0">
                <a:ea typeface="Arial" pitchFamily="34" charset="0"/>
              </a:rPr>
              <a:t>	Rast na zahtevo in nižji stroški informacijske tehnologije.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ZAKLJUČEK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</a:pPr>
            <a:endParaRPr lang="sl-SI" altLang="sl-SI" sz="2000" dirty="0" smtClean="0"/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Elektroenergetsko distribucijsko omrežje  je kot del elektroenergetske infrastrukture predpogoj za delovanje in razvoj slovenskega gospodarstva in celotne družbe. 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Zahteve odjemalcev za kakovostno dobavo električne energije se  nenehno povečujejo. 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l-SI" altLang="sl-SI" sz="2000" dirty="0" smtClean="0"/>
              <a:t>S tem izzivom se bomo elektrodistribucijska podjetja lahko soočila le z večjimi vlaganji v nadaljnji razvoj in obnovo omrežja ob uporabi najsodobnejših tehnologij in z njegovim  stroškovno učinkovitim vzdrževanjem.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sl-SI" altLang="sl-SI" sz="2000" dirty="0"/>
          </a:p>
          <a:p>
            <a:pPr marL="0" indent="0" algn="r" eaLnBrk="1" hangingPunct="1">
              <a:lnSpc>
                <a:spcPct val="80000"/>
              </a:lnSpc>
            </a:pPr>
            <a:r>
              <a:rPr lang="sl-SI" altLang="sl-SI" sz="2400" dirty="0" smtClean="0"/>
              <a:t>HVALA ZA POZORNOST !</a:t>
            </a:r>
            <a:endParaRPr lang="sl-SI" altLang="sl-SI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12620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en-US" altLang="sl-SI" sz="2500" dirty="0" smtClean="0">
                <a:solidFill>
                  <a:srgbClr val="007FD4"/>
                </a:solidFill>
                <a:latin typeface="Arial Bold" charset="0"/>
              </a:rPr>
              <a:t>SODOBNO IN DOBRO VZDRŽEVANO ELEKTROENERGETSKO OMREŽJE ZA RAZVOJ SLOVENSKEGA </a:t>
            </a:r>
            <a:r>
              <a:rPr lang="en-US" altLang="sl-SI" sz="2500" dirty="0" smtClean="0">
                <a:solidFill>
                  <a:srgbClr val="007FD4"/>
                </a:solidFill>
                <a:latin typeface="Arial Bold" charset="0"/>
              </a:rPr>
              <a:t>GOSPODARSTVA</a:t>
            </a:r>
            <a:endParaRPr lang="en-US" altLang="sl-SI" sz="2500" dirty="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/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400" dirty="0" smtClean="0">
                <a:solidFill>
                  <a:srgbClr val="4C4C4C"/>
                </a:solidFill>
              </a:rPr>
              <a:t>Delovna skupina</a:t>
            </a:r>
            <a:r>
              <a:rPr lang="en-US" altLang="sl-SI" sz="2400" dirty="0" smtClean="0">
                <a:solidFill>
                  <a:srgbClr val="4C4C4C"/>
                </a:solidFill>
              </a:rPr>
              <a:t> </a:t>
            </a:r>
            <a:r>
              <a:rPr lang="sl-SI" altLang="sl-SI" sz="2400" dirty="0" smtClean="0">
                <a:solidFill>
                  <a:srgbClr val="4C4C4C"/>
                </a:solidFill>
              </a:rPr>
              <a:t>tehnične zadeve</a:t>
            </a:r>
            <a:endParaRPr lang="en-US" altLang="sl-SI" sz="2400" dirty="0" smtClean="0">
              <a:solidFill>
                <a:srgbClr val="4C4C4C"/>
              </a:solidFill>
            </a:endParaRPr>
          </a:p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en-US" altLang="sl-SI" sz="2000" dirty="0" smtClean="0">
              <a:solidFill>
                <a:srgbClr val="4C4C4C"/>
              </a:solidFill>
            </a:endParaRPr>
          </a:p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en-US" altLang="sl-SI" sz="2000" b="1" dirty="0" smtClean="0">
                <a:solidFill>
                  <a:srgbClr val="4C4C4C"/>
                </a:solidFill>
              </a:rPr>
              <a:t>mag. </a:t>
            </a:r>
            <a:r>
              <a:rPr lang="sl-SI" altLang="sl-SI" sz="2000" b="1" dirty="0" smtClean="0">
                <a:solidFill>
                  <a:srgbClr val="4C4C4C"/>
                </a:solidFill>
              </a:rPr>
              <a:t>Boris Kupec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en-US" altLang="sl-SI" sz="2000" dirty="0" err="1" smtClean="0">
                <a:solidFill>
                  <a:srgbClr val="4C4C4C"/>
                </a:solidFill>
              </a:rPr>
              <a:t>Elektro</a:t>
            </a:r>
            <a:r>
              <a:rPr lang="en-US" altLang="sl-SI" sz="2000" dirty="0" smtClean="0">
                <a:solidFill>
                  <a:srgbClr val="4C4C4C"/>
                </a:solidFill>
              </a:rPr>
              <a:t> </a:t>
            </a:r>
            <a:r>
              <a:rPr lang="sl-SI" altLang="sl-SI" sz="2000" dirty="0" smtClean="0">
                <a:solidFill>
                  <a:srgbClr val="4C4C4C"/>
                </a:solidFill>
              </a:rPr>
              <a:t>Celje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sl-SI" altLang="sl-SI" sz="2000" dirty="0" smtClean="0">
                <a:solidFill>
                  <a:srgbClr val="4C4C4C"/>
                </a:solidFill>
              </a:rPr>
              <a:t>koordinator</a:t>
            </a:r>
            <a:r>
              <a:rPr lang="en-US" altLang="sl-SI" sz="2000" dirty="0" smtClean="0">
                <a:solidFill>
                  <a:srgbClr val="4C4C4C"/>
                </a:solidFill>
              </a:rPr>
              <a:t> </a:t>
            </a:r>
            <a:r>
              <a:rPr lang="sl-SI" altLang="sl-SI" sz="2000" dirty="0" smtClean="0">
                <a:solidFill>
                  <a:srgbClr val="4C4C4C"/>
                </a:solidFill>
              </a:rPr>
              <a:t>projektov</a:t>
            </a:r>
            <a:endParaRPr lang="en-US" altLang="sl-SI" sz="2000" dirty="0" smtClean="0">
              <a:solidFill>
                <a:srgbClr val="4C4C4C"/>
              </a:solidFill>
            </a:endParaRPr>
          </a:p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en-US" altLang="sl-SI" sz="2000" b="1" dirty="0" smtClean="0">
                <a:solidFill>
                  <a:srgbClr val="4C4C4C"/>
                </a:solidFill>
              </a:rPr>
              <a:t>mag. </a:t>
            </a:r>
            <a:r>
              <a:rPr lang="sl-SI" altLang="sl-SI" sz="2000" b="1" dirty="0" smtClean="0">
                <a:solidFill>
                  <a:srgbClr val="4C4C4C"/>
                </a:solidFill>
              </a:rPr>
              <a:t>Edvard Košnjek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en-US" altLang="sl-SI" sz="2000" dirty="0" err="1" smtClean="0">
                <a:solidFill>
                  <a:srgbClr val="4C4C4C"/>
                </a:solidFill>
              </a:rPr>
              <a:t>Elektro</a:t>
            </a:r>
            <a:r>
              <a:rPr lang="en-US" altLang="sl-SI" sz="2000" dirty="0" smtClean="0">
                <a:solidFill>
                  <a:srgbClr val="4C4C4C"/>
                </a:solidFill>
              </a:rPr>
              <a:t> </a:t>
            </a:r>
            <a:r>
              <a:rPr lang="sl-SI" altLang="sl-SI" sz="2000" dirty="0" smtClean="0">
                <a:solidFill>
                  <a:srgbClr val="4C4C4C"/>
                </a:solidFill>
              </a:rPr>
              <a:t>Gorenjska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sl-SI" altLang="sl-SI" sz="2000" dirty="0" smtClean="0">
                <a:solidFill>
                  <a:srgbClr val="4C4C4C"/>
                </a:solidFill>
              </a:rPr>
              <a:t>izvršni direktor OE Distribucijsko omrežje</a:t>
            </a:r>
            <a:endParaRPr lang="en-US" altLang="sl-SI" sz="2000" dirty="0" smtClean="0">
              <a:solidFill>
                <a:srgbClr val="4C4C4C"/>
              </a:solidFill>
            </a:endParaRPr>
          </a:p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b="1" dirty="0" smtClean="0">
                <a:solidFill>
                  <a:srgbClr val="4C4C4C"/>
                </a:solidFill>
              </a:rPr>
              <a:t>Matjaž Osvald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en-US" altLang="sl-SI" sz="2000" dirty="0" err="1" smtClean="0">
                <a:solidFill>
                  <a:srgbClr val="4C4C4C"/>
                </a:solidFill>
              </a:rPr>
              <a:t>Elektro</a:t>
            </a:r>
            <a:r>
              <a:rPr lang="sl-SI" altLang="sl-SI" sz="2000" dirty="0" smtClean="0">
                <a:solidFill>
                  <a:srgbClr val="4C4C4C"/>
                </a:solidFill>
              </a:rPr>
              <a:t> </a:t>
            </a:r>
            <a:r>
              <a:rPr lang="en-US" altLang="sl-SI" sz="2000" dirty="0" smtClean="0">
                <a:solidFill>
                  <a:srgbClr val="4C4C4C"/>
                </a:solidFill>
              </a:rPr>
              <a:t>Ljubljana, </a:t>
            </a:r>
            <a:r>
              <a:rPr lang="sl-SI" altLang="sl-SI" sz="2000" dirty="0" smtClean="0">
                <a:solidFill>
                  <a:srgbClr val="4C4C4C"/>
                </a:solidFill>
              </a:rPr>
              <a:t>izvršni direktor OE Obratovanje in razvoj distribucijskega omrežja</a:t>
            </a:r>
            <a:endParaRPr lang="en-US" altLang="sl-SI" sz="2000" dirty="0" smtClean="0">
              <a:solidFill>
                <a:srgbClr val="4C4C4C"/>
              </a:solidFill>
            </a:endParaRPr>
          </a:p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b="1" dirty="0" smtClean="0">
                <a:solidFill>
                  <a:srgbClr val="4C4C4C"/>
                </a:solidFill>
              </a:rPr>
              <a:t>Peter </a:t>
            </a:r>
            <a:r>
              <a:rPr lang="sl-SI" altLang="sl-SI" sz="2000" b="1" dirty="0" err="1" smtClean="0">
                <a:solidFill>
                  <a:srgbClr val="4C4C4C"/>
                </a:solidFill>
              </a:rPr>
              <a:t>Kaube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en-US" altLang="sl-SI" sz="2000" dirty="0" err="1" smtClean="0">
                <a:solidFill>
                  <a:srgbClr val="4C4C4C"/>
                </a:solidFill>
              </a:rPr>
              <a:t>Elektro</a:t>
            </a:r>
            <a:r>
              <a:rPr lang="en-US" altLang="sl-SI" sz="2000" dirty="0" smtClean="0">
                <a:solidFill>
                  <a:srgbClr val="4C4C4C"/>
                </a:solidFill>
              </a:rPr>
              <a:t> Maribor, </a:t>
            </a:r>
            <a:r>
              <a:rPr lang="sl-SI" altLang="sl-SI" sz="2000" dirty="0" smtClean="0">
                <a:solidFill>
                  <a:srgbClr val="4C4C4C"/>
                </a:solidFill>
              </a:rPr>
              <a:t>izvršni direktor področja distribucije in vzdrževanja omrežja</a:t>
            </a:r>
            <a:endParaRPr lang="en-US" altLang="sl-SI" sz="2000" dirty="0" smtClean="0">
              <a:solidFill>
                <a:srgbClr val="4C4C4C"/>
              </a:solidFill>
            </a:endParaRPr>
          </a:p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b="1" dirty="0" smtClean="0">
                <a:solidFill>
                  <a:srgbClr val="4C4C4C"/>
                </a:solidFill>
              </a:rPr>
              <a:t>Radko Carli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en-US" altLang="sl-SI" sz="2000" dirty="0" err="1" smtClean="0">
                <a:solidFill>
                  <a:srgbClr val="4C4C4C"/>
                </a:solidFill>
              </a:rPr>
              <a:t>Elektro</a:t>
            </a:r>
            <a:r>
              <a:rPr lang="en-US" altLang="sl-SI" sz="2000" dirty="0" smtClean="0">
                <a:solidFill>
                  <a:srgbClr val="4C4C4C"/>
                </a:solidFill>
              </a:rPr>
              <a:t> </a:t>
            </a:r>
            <a:r>
              <a:rPr lang="sl-SI" altLang="sl-SI" sz="2000" dirty="0" smtClean="0">
                <a:solidFill>
                  <a:srgbClr val="4C4C4C"/>
                </a:solidFill>
              </a:rPr>
              <a:t>Primorska</a:t>
            </a:r>
            <a:r>
              <a:rPr lang="en-US" altLang="sl-SI" sz="2000" dirty="0" smtClean="0">
                <a:solidFill>
                  <a:srgbClr val="4C4C4C"/>
                </a:solidFill>
              </a:rPr>
              <a:t>, </a:t>
            </a:r>
            <a:r>
              <a:rPr lang="sl-SI" altLang="sl-SI" sz="2000" dirty="0" smtClean="0">
                <a:solidFill>
                  <a:srgbClr val="4C4C4C"/>
                </a:solidFill>
              </a:rPr>
              <a:t>direktor sektorja za distribucijsko omrežje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DISTRIBUCIJSKO</a:t>
            </a:r>
            <a:r>
              <a:rPr lang="en-US" altLang="sl-SI" sz="2500" smtClean="0">
                <a:solidFill>
                  <a:srgbClr val="007FD4"/>
                </a:solidFill>
                <a:latin typeface="Arial Bold" charset="0"/>
              </a:rPr>
              <a:t> ELEKTROENERGETSKO OMREŽJE </a:t>
            </a: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V SLOVENIJI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>
              <a:solidFill>
                <a:srgbClr val="4C4C4C"/>
              </a:solidFill>
            </a:endParaRPr>
          </a:p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Distribucijsko elektroenergetsko omrežje kot energetska infrastruktura predstavlja osnovni gradnik sistema za distribucijo električne energije.</a:t>
            </a:r>
          </a:p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en-US" altLang="sl-SI" sz="2000" smtClean="0">
              <a:solidFill>
                <a:srgbClr val="4C4C4C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98423"/>
              </p:ext>
            </p:extLst>
          </p:nvPr>
        </p:nvGraphicFramePr>
        <p:xfrm>
          <a:off x="1147118" y="3418210"/>
          <a:ext cx="7561460" cy="2765723"/>
        </p:xfrm>
        <a:graphic>
          <a:graphicData uri="http://schemas.openxmlformats.org/drawingml/2006/table">
            <a:tbl>
              <a:tblPr/>
              <a:tblGrid>
                <a:gridCol w="4033068"/>
                <a:gridCol w="1800200"/>
                <a:gridCol w="1728192"/>
              </a:tblGrid>
              <a:tr h="639763"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altLang="sl-SI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Napetostni novo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Količina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Visokonapetostno omrežje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110 kV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850 km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Srednjenapetostno omrežje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35, 20, 10 kV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16.803 km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Nizkonapetostno omrežje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0,4 kV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46.197 km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Razdelilne transformatorske postaje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VN/SN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87 kos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Transformatorske postaje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SN/NN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algn="ctr"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algn="ctr"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algn="ctr"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algn="ctr"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algn="ctr"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algn="ctr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15.229 kos</a:t>
                      </a:r>
                    </a:p>
                  </a:txBody>
                  <a:tcPr marL="91454" marR="91454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OSNOVNA DEJAVNOST ELEKTRODISTRIBUCIJSKIH PODJETIJ V POVEZAVI Z OMREŽJEM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dirty="0" smtClean="0">
              <a:solidFill>
                <a:srgbClr val="4C4C4C"/>
              </a:solidFill>
            </a:endParaRP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Načrtovanje dolgoročnega in kratkoročnega razvoja omrežja z izdelavo dolgoročnih študij in desetletnega načrta razvoja omrežja.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Izdelava triletnih in letnih naložbenih načrtov.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Projektiranje in izdelava investicijske dokumentacije.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Gradnja in obnova omrežja pretežno s svojimi lastnimi zmogljivostmi.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Vzdrževanje in obratovanje omrežja za zagotavljanje stalne dobave električne energije z minimalnim številom in trajanjem prekinitev.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PODROČJA DELOVANJA DELOVNE SKUPINE ZA TEHNIČNE ZADEVE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dirty="0" smtClean="0">
              <a:solidFill>
                <a:srgbClr val="4C4C4C"/>
              </a:solidFill>
            </a:endParaRP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Oblikovanje skupnih pripomb, mnenj in stališč do predlogov zakonskih in podzakonskih aktov, zahtev in ukrepov regulatorja in drugih državnih organov.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Načrtovanje enotnega razvoja distribucijskega omrežja vseh EDP.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Izvajanje skupnih naročil razvojnih in drugih tehničnih študij</a:t>
            </a:r>
            <a:r>
              <a:rPr lang="en-US" altLang="sl-SI" sz="2000" dirty="0" smtClean="0">
                <a:solidFill>
                  <a:srgbClr val="4C4C4C"/>
                </a:solidFill>
              </a:rPr>
              <a:t>.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Izdelovanje tipiziranih rešitev posameznih elementov distribucijskega omrežja.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Usklajevanje stališč v odnosih s SODO-om in z ELES-om.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Spremljanje razvoja pametnih omrežij in določanje prioritetnih področij.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Izmenjava dobrih praks na vseh področjih dela. </a:t>
            </a:r>
            <a:endParaRPr lang="en-US" altLang="sl-SI" sz="2000" dirty="0" smtClean="0">
              <a:solidFill>
                <a:srgbClr val="4C4C4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PROJEKTNE SKUPINE V OKVIRU DELOVNE SKUPINE ZA TEHNIČNE ZADEVE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dirty="0" smtClean="0">
              <a:solidFill>
                <a:srgbClr val="4C4C4C"/>
              </a:solidFill>
            </a:endParaRP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razmejitev 110-kilovoltnega omrežja 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REDOS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vzdrževanje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obratovanje in vodenje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zaščito 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kakovost električne energije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pametna omrežja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tipizacijo </a:t>
            </a:r>
          </a:p>
          <a:p>
            <a:pPr marL="457200" indent="-457200" algn="l" eaLnBrk="1">
              <a:lnSpc>
                <a:spcPct val="93000"/>
              </a:lnSpc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 projektna skupina za delo pod napetostjo</a:t>
            </a:r>
          </a:p>
          <a:p>
            <a:pPr marL="0" indent="0" algn="l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en-US" altLang="sl-SI" sz="2000" dirty="0" smtClean="0">
              <a:solidFill>
                <a:srgbClr val="4C4C4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512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ŽLEDOLOM 2014</a:t>
            </a: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dirty="0" smtClean="0">
              <a:solidFill>
                <a:srgbClr val="4C4C4C"/>
              </a:solidFill>
            </a:endParaRP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Žledolom februarja 2014 je največja havarija v zgodovini distribucijskega elektroenergetskega omrežja.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Poškodovano je bilo 1572 km omrežja oz. 24 755 stebrov.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Skupna škoda je po metodologiji URSZR znašala 68,6 mio EUR.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Hiter in učinkovit odziv EDP v času havarije – povečanje ugleda v javnosti.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Uspešna sanacija omrežja po havariji – sanirano 90 % omrežja.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Izvajanje ukrepov za povečanje odpornosti omrežja.   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Obnovljen sporazum o medsebojni pomoči EDP.</a:t>
            </a:r>
          </a:p>
          <a:p>
            <a:pPr algn="l" eaLnBrk="1">
              <a:lnSpc>
                <a:spcPct val="93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dirty="0" smtClean="0">
                <a:solidFill>
                  <a:srgbClr val="4C4C4C"/>
                </a:solidFill>
              </a:rPr>
              <a:t>Skupna nabava havarijskih stebrov.</a:t>
            </a:r>
            <a:endParaRPr lang="en-US" altLang="sl-SI" sz="2000" dirty="0" smtClean="0">
              <a:solidFill>
                <a:srgbClr val="4C4C4C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6" y="478187"/>
            <a:ext cx="907415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8" descr="\\ep.si\SkupniDokumenti\Gorica\Uporabniki\ep9310\TVZ\Zavarovanje-skode\Žled 2014\Slike žled\DE Tolmin\2014_03_03 DV odcep Kočevše\IMG_39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8" y="4781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8" y="871093"/>
            <a:ext cx="9036050" cy="60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1" descr="\\ep.si\SkupniDokumenti\Gorica\Uporabniki\ep9310\TVZ\Zavarovanje-skode\Žled 2014\FE\Slike\IMG_41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6" y="529107"/>
            <a:ext cx="9366250" cy="70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8" y="4543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5" descr="0502201465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7" y="4781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" y="0"/>
            <a:ext cx="4672889" cy="7556500"/>
          </a:xfrm>
          <a:prstGeom prst="rect">
            <a:avLst/>
          </a:prstGeom>
        </p:spPr>
      </p:pic>
      <p:pic>
        <p:nvPicPr>
          <p:cNvPr id="9" name="Slika 8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87" y="21237"/>
            <a:ext cx="5330245" cy="7556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512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TIPIZACIJA TEHNIŠKIH REŠITEV V DISTRIBUCIJI</a:t>
            </a:r>
            <a:br>
              <a:rPr lang="sl-SI" altLang="sl-SI" sz="2500" smtClean="0">
                <a:solidFill>
                  <a:srgbClr val="007FD4"/>
                </a:solidFill>
                <a:latin typeface="Arial Bold" charset="0"/>
              </a:rPr>
            </a:b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/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V zadnjih dveh letih je bil narejen velik korak na področju tipizacij tehniških rešitev v distribuciji. 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Podjetja so skupaj izdelala deset dokumentov v obliki tehničnih smernic. 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Tipizacija ima velik pomen pri izmenjavi dobrih praks in skupnega uveljavljanja najboljših. 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Izdelane tehnične smernice so objavljene na spletnem portalu GIZ distribucije in se že uporabljajo pri vsakdanjem delu. </a:t>
            </a:r>
          </a:p>
          <a:p>
            <a:pPr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>
              <a:solidFill>
                <a:srgbClr val="4C4C4C"/>
              </a:solidFill>
            </a:endParaRPr>
          </a:p>
        </p:txBody>
      </p:sp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0071100" cy="753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77800"/>
            <a:ext cx="5000625" cy="743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5241925" cy="738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51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1206500"/>
            <a:ext cx="9070975" cy="842963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tabLst>
                <a:tab pos="355600" algn="l"/>
                <a:tab pos="711200" algn="l"/>
                <a:tab pos="1052513" algn="l"/>
                <a:tab pos="1409700" algn="l"/>
                <a:tab pos="1778000" algn="l"/>
                <a:tab pos="2133600" algn="l"/>
                <a:tab pos="2474913" algn="l"/>
                <a:tab pos="2832100" algn="l"/>
                <a:tab pos="3200400" algn="l"/>
                <a:tab pos="3556000" algn="l"/>
                <a:tab pos="3911600" algn="l"/>
                <a:tab pos="4252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500" smtClean="0">
                <a:solidFill>
                  <a:srgbClr val="007FD4"/>
                </a:solidFill>
                <a:latin typeface="Arial Bold" charset="0"/>
              </a:rPr>
              <a:t>DOSEŽKI IN IZZIVI – STARANJE DISTRIBUCIJSKEGA OMREŽJA 1</a:t>
            </a:r>
            <a:br>
              <a:rPr lang="sl-SI" altLang="sl-SI" sz="2500" smtClean="0">
                <a:solidFill>
                  <a:srgbClr val="007FD4"/>
                </a:solidFill>
                <a:latin typeface="Arial Bold" charset="0"/>
              </a:rPr>
            </a:br>
            <a:endParaRPr lang="en-US" altLang="sl-SI" sz="2500" smtClean="0">
              <a:solidFill>
                <a:srgbClr val="007FD4"/>
              </a:solidFill>
              <a:latin typeface="Arial Bold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20888"/>
            <a:ext cx="9070975" cy="498951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/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Do nastopa gospodarske krize so EDP gradila in obnavljala distribucijsko omrežje v skladu z 10 letnimi načrti razvoja omrežja.</a:t>
            </a:r>
          </a:p>
          <a:p>
            <a:pPr algn="l" eaLnBrk="1">
              <a:lnSpc>
                <a:spcPct val="93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sl-SI" altLang="sl-SI" sz="2000" smtClean="0">
                <a:solidFill>
                  <a:srgbClr val="4C4C4C"/>
                </a:solidFill>
              </a:rPr>
              <a:t>V obdobju od leta 2010 pa do konca naslednjega regulatornega obdobja leta 2018 bi morala podjetja v distribucijsko omrežje vložiti približno za 1,3 milijarde EUR. Na podlagi dosedanjih vlaganj in naložbenega načrta do leta 2018 pa bodo vložila za tretjino manj, tj. okoli 900 mio EUR.</a:t>
            </a:r>
          </a:p>
          <a:p>
            <a:pPr eaLnBrk="1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sl-SI" altLang="sl-SI" sz="2000" smtClean="0">
              <a:solidFill>
                <a:srgbClr val="4C4C4C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641850"/>
            <a:ext cx="832485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5123" grpId="0" build="p"/>
    </p:bldLst>
  </p:timing>
</p:sld>
</file>

<file path=ppt/theme/theme1.xml><?xml version="1.0" encoding="utf-8"?>
<a:theme xmlns:a="http://schemas.openxmlformats.org/drawingml/2006/main" name="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Times New Roman"/>
        <a:ea typeface=""/>
        <a:cs typeface="Times New Roman"/>
      </a:majorFont>
      <a:minorFont>
        <a:latin typeface="Arial"/>
        <a:ea typeface=""/>
        <a:cs typeface="Arial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Times New Roman"/>
        <a:ea typeface=""/>
        <a:cs typeface="Times New Roman"/>
      </a:majorFont>
      <a:minorFont>
        <a:latin typeface="Arial"/>
        <a:ea typeface=""/>
        <a:cs typeface="Arial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1259</Words>
  <Application>Microsoft Office PowerPoint</Application>
  <PresentationFormat>Po meri</PresentationFormat>
  <Paragraphs>151</Paragraphs>
  <Slides>17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diapozitivov</vt:lpstr>
      </vt:variant>
      <vt:variant>
        <vt:i4>17</vt:i4>
      </vt:variant>
    </vt:vector>
  </HeadingPairs>
  <TitlesOfParts>
    <vt:vector size="19" baseType="lpstr">
      <vt:lpstr>Officeova tema</vt:lpstr>
      <vt:lpstr>1_Officeova tema</vt:lpstr>
      <vt:lpstr>STRATEŠKA KONFERENCA ELEKTRODISTRIBUCIJE 2015  Radko Carli u.d.i.e. Maribor, 23. april 2015</vt:lpstr>
      <vt:lpstr>SODOBNO IN DOBRO VZDRŽEVANO ELEKTROENERGETSKO OMREŽJE ZA RAZVOJ SLOVENSKEGA GOSPODARSTVA</vt:lpstr>
      <vt:lpstr>DISTRIBUCIJSKO ELEKTROENERGETSKO OMREŽJE V SLOVENIJI</vt:lpstr>
      <vt:lpstr>OSNOVNA DEJAVNOST ELEKTRODISTRIBUCIJSKIH PODJETIJ V POVEZAVI Z OMREŽJEM</vt:lpstr>
      <vt:lpstr>PODROČJA DELOVANJA DELOVNE SKUPINE ZA TEHNIČNE ZADEVE</vt:lpstr>
      <vt:lpstr>PROJEKTNE SKUPINE V OKVIRU DELOVNE SKUPINE ZA TEHNIČNE ZADEVE</vt:lpstr>
      <vt:lpstr>DOSEŽKI IN IZZIVI – ŽLEDOLOM 2014</vt:lpstr>
      <vt:lpstr>DOSEŽKI IN IZZIVI – TIPIZACIJA TEHNIŠKIH REŠITEV V DISTRIBUCIJI </vt:lpstr>
      <vt:lpstr>DOSEŽKI IN IZZIVI – STARANJE DISTRIBUCIJSKEGA OMREŽJA 1 </vt:lpstr>
      <vt:lpstr>DOSEŽKI IN IZZIVI – STARANJE DISTRIBUCIJSKEGA OMREŽJA 2 </vt:lpstr>
      <vt:lpstr>DOSEŽKI IN IZZIVI – UREDITEV RAZMEJITVE 110 kV OMREŽJA 1 </vt:lpstr>
      <vt:lpstr>DOSEŽKI IN IZZIVI – UREDITEV RAZMEJITVE 110 kV OMREŽJA 2 </vt:lpstr>
      <vt:lpstr>DOSEŽKI IN IZZIVI – PAMETNA OMREŽJA - SMART GRID ZA EDP NIČ NOVEGA </vt:lpstr>
      <vt:lpstr>DOSEŽKI IN IZZIVI – RAZVOJ NA PODROČJU PAMETNIH OMREŽIJ</vt:lpstr>
      <vt:lpstr>DOSEŽKI IN IZZIVI – VPELJAVA SODOBNEGA PROGRAMA ZA PODPORO PRI UPRAVLJANJU S SREDSTVI 1</vt:lpstr>
      <vt:lpstr>DOSEŽKI IN IZZIVI – VPELJAVA SODOBNEGA PROGRAMA ZA PODPORO PRI UPRAVLJANJU S SREDSTVI 2</vt:lpstr>
      <vt:lpstr>ZAKLJUČEK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STRATEŠKA KONFERENCA ELEKTRODISTRIBUCIJE 2015 Ime in priimek predavatelja Maribor, 23. april 2015</dc:title>
  <dc:creator>Radko Carli</dc:creator>
  <cp:lastModifiedBy>Roman Ponebšek</cp:lastModifiedBy>
  <cp:revision>52</cp:revision>
  <cp:lastPrinted>1601-01-01T00:00:00Z</cp:lastPrinted>
  <dcterms:created xsi:type="dcterms:W3CDTF">1601-01-01T00:00:00Z</dcterms:created>
  <dcterms:modified xsi:type="dcterms:W3CDTF">2015-04-24T10:24:08Z</dcterms:modified>
</cp:coreProperties>
</file>